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0.jpeg" ContentType="image/jpe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28.png" ContentType="image/png"/>
  <Override PartName="/ppt/media/media27.avi" ContentType="video/x-msvideo"/>
  <Override PartName="/ppt/media/image30.png" ContentType="image/png"/>
  <Override PartName="/ppt/media/image12.png" ContentType="image/png"/>
  <Override PartName="/ppt/media/image5.png" ContentType="image/png"/>
  <Override PartName="/ppt/media/image35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946B57B-105F-4588-B550-30FD0983EB2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Hi, Im Liuliu Chen, Im here to present my final project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44D9920-98B7-4EDC-8D53-5BD2DF74F39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Return 0 if str1 equals to str2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6B2D804-DC96-4453-9FC6-6D6B190B879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 tooks a lot of time for backtracking, so when the numbers of places reaches to 14,  it takes more than 5 mins to calculate on my computer, so I just skip the calculation 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 2 opt-algorithm, I set the max_count to stop iteration, so each time, if there’s no improvement of my new best path, compared to the old one, then do the counting++, until it reach the max_count. Of course, with the larger max_count, the spent time will increase.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C11551D-783F-4F4F-8549-41953918DA0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Here’re the distance comparison, we can find the distance calcupated by 2-opt is larger than the backtracking, so it’s not the optimal solution, but with the max_count increseing, the distance are getting shorter. Considering the runtime of 2-opt, it’s totally acepptable even if we dint find the optimal 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C1823A1-5C75-4C0B-9DC5-6D4AEAB1D02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Return 0 if str1 equals to str2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001A21A-DDE8-4C01-B507-C7BB45B00EE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Return 0 if str1 equals to str2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9A0ADAE-6FC3-4A29-B554-3567156CB41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 the project contains 7 steps, And I will give some analysis and show some results for each steps.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394DBD2-4070-4E79-BC7D-765C11CAC64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Initially, I construct a priority queue with the data, which takes n times, so the priority queue garantuee each time I pop the closest node to the source in the queue.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E7E7353-408B-4E20-A41B-D134636FD90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order of neighbors from 1 to 6, is the same as the last image we see.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17FF205-BE5D-442E-891A-220ED028F68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All alphabetic characters in two strings are converted to lowercase before comparison. ,Return 0 if str1 equals to str2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 is the size of the data, and m should be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19F9F94-421E-43DC-86C9-FBC73C79A57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 if we enter the capital or lowercase CH, they will return the same reuslts., therefore they’re case insentive.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16244F4-4184-4D55-940A-824E0A8CC26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Stp2 is to find the place’s coordinate in the map, which is quite straight forward, bc we already knoe the name of the location , and we have the getID function, so we can use this getID function to find the id of this location, then we can get their longtitude and latitude.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68AC7BF-9435-482B-9659-2AD8E200F11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Here’s 2 example , the target and ralphs, we can also plot these location on the map.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16615D9-8C49-42BA-AF4E-039D6A84A1D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we use 2 algorithm, the Dijkstra and the bellman_ford. Here’re some comparison between 2 algorithm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7038D50-7233-42AC-B2AC-B1952D5EC1C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From this graph, we can see when we finding the shortest path from one loc to another, the Dijkstra is always faster than the bellman for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33C22BE-F4B5-4583-BB36-13DA6BDE855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67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293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1220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167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293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67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293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1220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167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293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167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293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1220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167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293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167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293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1220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167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293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167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2932560" y="33120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1220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body"/>
          </p:nvPr>
        </p:nvSpPr>
        <p:spPr>
          <a:xfrm>
            <a:off x="167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 type="body"/>
          </p:nvPr>
        </p:nvSpPr>
        <p:spPr>
          <a:xfrm>
            <a:off x="2932560" y="3356640"/>
            <a:ext cx="119988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5792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322360" y="335664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1220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322360" y="331200"/>
            <a:ext cx="181872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12200" y="3356640"/>
            <a:ext cx="3727440" cy="276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>
            <a:alphaModFix amt="35000"/>
          </a:blip>
          <a:stretch/>
        </p:blipFill>
        <p:spPr>
          <a:xfrm>
            <a:off x="2387880" y="-716040"/>
            <a:ext cx="8103960" cy="810396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137160" y="6176880"/>
            <a:ext cx="982800" cy="614160"/>
          </a:xfrm>
          <a:prstGeom prst="rect">
            <a:avLst/>
          </a:prstGeom>
          <a:ln>
            <a:noFill/>
          </a:ln>
        </p:spPr>
      </p:pic>
      <p:pic>
        <p:nvPicPr>
          <p:cNvPr id="2" name="Picture 4" descr=""/>
          <p:cNvPicPr/>
          <p:nvPr/>
        </p:nvPicPr>
        <p:blipFill>
          <a:blip r:embed="rId4"/>
          <a:stretch/>
        </p:blipFill>
        <p:spPr>
          <a:xfrm>
            <a:off x="5715000" y="6484320"/>
            <a:ext cx="3174480" cy="13932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10840" y="3248280"/>
            <a:ext cx="5508720" cy="1507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fcc00"/>
                </a:solidFill>
                <a:latin typeface="Arial Black"/>
              </a:rPr>
              <a:t>Title of presentation goes here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7" descr=""/>
          <p:cNvPicPr/>
          <p:nvPr/>
        </p:nvPicPr>
        <p:blipFill>
          <a:blip r:embed="rId5"/>
          <a:stretch/>
        </p:blipFill>
        <p:spPr>
          <a:xfrm>
            <a:off x="240480" y="199800"/>
            <a:ext cx="2722320" cy="793800"/>
          </a:xfrm>
          <a:prstGeom prst="rect">
            <a:avLst/>
          </a:prstGeom>
          <a:ln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8" descr=""/>
          <p:cNvPicPr/>
          <p:nvPr/>
        </p:nvPicPr>
        <p:blipFill>
          <a:blip r:embed="rId2">
            <a:alphaModFix amt="35000"/>
          </a:blip>
          <a:stretch/>
        </p:blipFill>
        <p:spPr>
          <a:xfrm>
            <a:off x="2387880" y="-716040"/>
            <a:ext cx="8103960" cy="8103960"/>
          </a:xfrm>
          <a:prstGeom prst="rect">
            <a:avLst/>
          </a:prstGeom>
          <a:ln>
            <a:noFill/>
          </a:ln>
        </p:spPr>
      </p:pic>
      <p:pic>
        <p:nvPicPr>
          <p:cNvPr id="43" name="Picture 9" descr=""/>
          <p:cNvPicPr/>
          <p:nvPr/>
        </p:nvPicPr>
        <p:blipFill>
          <a:blip r:embed="rId3"/>
          <a:stretch/>
        </p:blipFill>
        <p:spPr>
          <a:xfrm>
            <a:off x="137160" y="6176880"/>
            <a:ext cx="982800" cy="614160"/>
          </a:xfrm>
          <a:prstGeom prst="rect">
            <a:avLst/>
          </a:prstGeom>
          <a:ln>
            <a:noFill/>
          </a:ln>
        </p:spPr>
      </p:pic>
      <p:pic>
        <p:nvPicPr>
          <p:cNvPr id="44" name="Picture 4" descr=""/>
          <p:cNvPicPr/>
          <p:nvPr/>
        </p:nvPicPr>
        <p:blipFill>
          <a:blip r:embed="rId4"/>
          <a:stretch/>
        </p:blipFill>
        <p:spPr>
          <a:xfrm>
            <a:off x="5715000" y="6484320"/>
            <a:ext cx="3174480" cy="13932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body"/>
          </p:nvPr>
        </p:nvSpPr>
        <p:spPr>
          <a:xfrm>
            <a:off x="482760" y="1811160"/>
            <a:ext cx="8127720" cy="425052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Click to add text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82760" y="345960"/>
            <a:ext cx="8127720" cy="13204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ffcc00"/>
                </a:solidFill>
                <a:latin typeface="Arial Black"/>
              </a:rPr>
              <a:t>Click to add text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6" descr=""/>
          <p:cNvPicPr/>
          <p:nvPr/>
        </p:nvPicPr>
        <p:blipFill>
          <a:blip r:embed="rId2">
            <a:alphaModFix amt="5000"/>
          </a:blip>
          <a:stretch/>
        </p:blipFill>
        <p:spPr>
          <a:xfrm>
            <a:off x="3225600" y="0"/>
            <a:ext cx="6857640" cy="6857640"/>
          </a:xfrm>
          <a:prstGeom prst="rect">
            <a:avLst/>
          </a:prstGeom>
          <a:ln>
            <a:noFill/>
          </a:ln>
        </p:spPr>
      </p:pic>
      <p:pic>
        <p:nvPicPr>
          <p:cNvPr id="85" name="Picture 7" descr=""/>
          <p:cNvPicPr/>
          <p:nvPr/>
        </p:nvPicPr>
        <p:blipFill>
          <a:blip r:embed="rId3"/>
          <a:stretch/>
        </p:blipFill>
        <p:spPr>
          <a:xfrm>
            <a:off x="130320" y="6181200"/>
            <a:ext cx="981360" cy="614160"/>
          </a:xfrm>
          <a:prstGeom prst="rect">
            <a:avLst/>
          </a:prstGeom>
          <a:ln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74200" y="3616560"/>
            <a:ext cx="5508720" cy="1507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990000"/>
                </a:solidFill>
                <a:latin typeface="Arial Black"/>
              </a:rPr>
              <a:t>Title of presentation goes here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7" name="Picture 7" descr=""/>
          <p:cNvPicPr/>
          <p:nvPr/>
        </p:nvPicPr>
        <p:blipFill>
          <a:blip r:embed="rId4"/>
          <a:stretch/>
        </p:blipFill>
        <p:spPr>
          <a:xfrm>
            <a:off x="124560" y="127800"/>
            <a:ext cx="2981520" cy="931320"/>
          </a:xfrm>
          <a:prstGeom prst="rect">
            <a:avLst/>
          </a:prstGeom>
          <a:ln>
            <a:noFill/>
          </a:ln>
        </p:spPr>
      </p:pic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6" descr=""/>
          <p:cNvPicPr/>
          <p:nvPr/>
        </p:nvPicPr>
        <p:blipFill>
          <a:blip r:embed="rId2">
            <a:alphaModFix amt="5000"/>
          </a:blip>
          <a:stretch/>
        </p:blipFill>
        <p:spPr>
          <a:xfrm>
            <a:off x="3225600" y="0"/>
            <a:ext cx="6857640" cy="6857640"/>
          </a:xfrm>
          <a:prstGeom prst="rect">
            <a:avLst/>
          </a:prstGeom>
          <a:ln>
            <a:noFill/>
          </a:ln>
        </p:spPr>
      </p:pic>
      <p:pic>
        <p:nvPicPr>
          <p:cNvPr id="126" name="Picture 7" descr=""/>
          <p:cNvPicPr/>
          <p:nvPr/>
        </p:nvPicPr>
        <p:blipFill>
          <a:blip r:embed="rId3"/>
          <a:stretch/>
        </p:blipFill>
        <p:spPr>
          <a:xfrm>
            <a:off x="130320" y="6181200"/>
            <a:ext cx="981360" cy="614160"/>
          </a:xfrm>
          <a:prstGeom prst="rect">
            <a:avLst/>
          </a:prstGeom>
          <a:ln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456120" y="1811160"/>
            <a:ext cx="8231040" cy="425052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add text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6120" y="345960"/>
            <a:ext cx="8231040" cy="13204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990000"/>
                </a:solidFill>
                <a:latin typeface="Arial Black"/>
              </a:rPr>
              <a:t>Click to add text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6" descr=""/>
          <p:cNvPicPr/>
          <p:nvPr/>
        </p:nvPicPr>
        <p:blipFill>
          <a:blip r:embed="rId2">
            <a:alphaModFix amt="5000"/>
          </a:blip>
          <a:stretch/>
        </p:blipFill>
        <p:spPr>
          <a:xfrm>
            <a:off x="3225600" y="0"/>
            <a:ext cx="6857640" cy="685764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3"/>
          <a:stretch/>
        </p:blipFill>
        <p:spPr>
          <a:xfrm>
            <a:off x="130320" y="6181200"/>
            <a:ext cx="981360" cy="614160"/>
          </a:xfrm>
          <a:prstGeom prst="rect">
            <a:avLst/>
          </a:prstGeom>
          <a:ln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412200" y="331200"/>
            <a:ext cx="3727440" cy="5792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273920" y="331200"/>
            <a:ext cx="4457520" cy="5846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990000"/>
                </a:solidFill>
                <a:latin typeface="Arial Black"/>
              </a:rPr>
              <a:t>Click to add 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273560" y="981720"/>
            <a:ext cx="4457520" cy="514152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../media/media27.avi"/><Relationship Id="rId2" Type="http://schemas.microsoft.com/office/2007/relationships/media" Target="../media/media27.avi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747360" y="2356920"/>
            <a:ext cx="7269120" cy="1507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2800" spc="-1" strike="noStrike">
                <a:solidFill>
                  <a:srgbClr val="ffcc00"/>
                </a:solidFill>
                <a:latin typeface="Arial Black"/>
              </a:rPr>
              <a:t>EE538 Final Project – TrojanMap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2874240" y="3522960"/>
            <a:ext cx="3014640" cy="999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Liuliu Chen    12/04/2021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73040" y="3170520"/>
            <a:ext cx="1692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CVS-Ralphs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57" name="Group 3"/>
          <p:cNvGrpSpPr/>
          <p:nvPr/>
        </p:nvGrpSpPr>
        <p:grpSpPr>
          <a:xfrm>
            <a:off x="2095200" y="1430280"/>
            <a:ext cx="5319720" cy="4218480"/>
            <a:chOff x="2095200" y="1430280"/>
            <a:chExt cx="5319720" cy="4218480"/>
          </a:xfrm>
        </p:grpSpPr>
        <p:pic>
          <p:nvPicPr>
            <p:cNvPr id="258" name="Picture 2" descr=""/>
            <p:cNvPicPr/>
            <p:nvPr/>
          </p:nvPicPr>
          <p:blipFill>
            <a:blip r:embed="rId1"/>
            <a:stretch/>
          </p:blipFill>
          <p:spPr>
            <a:xfrm>
              <a:off x="2095200" y="1430280"/>
              <a:ext cx="5319720" cy="4218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4"/>
            <p:cNvSpPr/>
            <p:nvPr/>
          </p:nvSpPr>
          <p:spPr>
            <a:xfrm>
              <a:off x="4979520" y="3186000"/>
              <a:ext cx="81432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ff0000"/>
                  </a:solidFill>
                  <a:latin typeface="Calibri"/>
                </a:rPr>
                <a:t>CVS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60" name="CustomShape 5"/>
            <p:cNvSpPr/>
            <p:nvPr/>
          </p:nvSpPr>
          <p:spPr>
            <a:xfrm>
              <a:off x="2832120" y="1509480"/>
              <a:ext cx="81432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ff0000"/>
                  </a:solidFill>
                  <a:latin typeface="Calibri"/>
                </a:rPr>
                <a:t>Ralphs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403920" y="1346760"/>
            <a:ext cx="7251480" cy="999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Step4: The Travelling Trojan Problem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262" name="Table 2"/>
          <p:cNvGraphicFramePr/>
          <p:nvPr/>
        </p:nvGraphicFramePr>
        <p:xfrm>
          <a:off x="429840" y="1731240"/>
          <a:ext cx="8309880" cy="4364280"/>
        </p:xfrm>
        <a:graphic>
          <a:graphicData uri="http://schemas.openxmlformats.org/drawingml/2006/table">
            <a:tbl>
              <a:tblPr/>
              <a:tblGrid>
                <a:gridCol w="1290600"/>
                <a:gridCol w="3541320"/>
                <a:gridCol w="3477960"/>
              </a:tblGrid>
              <a:tr h="5274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Backtracking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2-opt Heuristic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28490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Approach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Take the first node in location_ids as starting and ending point.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Staring traversing from the source to its neighbors using DFS.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Calculating and updating cost and paths.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Take the location_ids as initial best path.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Random choose 2 points i, k between the starting and ending points, reverse the path between i and k.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285840" indent="-28548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Updating the best path and minimum cost.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9878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Time Complexity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O(N!)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O(N^2)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2950920" y="477000"/>
            <a:ext cx="2972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Runtime Comparison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64" name="Table 2"/>
          <p:cNvGraphicFramePr/>
          <p:nvPr/>
        </p:nvGraphicFramePr>
        <p:xfrm>
          <a:off x="721800" y="1008720"/>
          <a:ext cx="7431480" cy="4039200"/>
        </p:xfrm>
        <a:graphic>
          <a:graphicData uri="http://schemas.openxmlformats.org/drawingml/2006/table">
            <a:tbl>
              <a:tblPr/>
              <a:tblGrid>
                <a:gridCol w="1857600"/>
                <a:gridCol w="1620360"/>
                <a:gridCol w="1901160"/>
                <a:gridCol w="2052360"/>
              </a:tblGrid>
              <a:tr h="914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Numbers of places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Backtracking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2-opt (MAX_COUNT=5)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2-opt (MAX_COUNT=30)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50739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1979870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31527610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\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353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\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375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1550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\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3537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\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1244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5942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265" name="CustomShape 3"/>
          <p:cNvSpPr/>
          <p:nvPr/>
        </p:nvSpPr>
        <p:spPr>
          <a:xfrm>
            <a:off x="2397960" y="5178960"/>
            <a:ext cx="4885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Cost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time of algorithm (/microseconds)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5876280" y="5849280"/>
            <a:ext cx="526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2-opt is way more faster!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097440" y="770400"/>
            <a:ext cx="29491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Distance Comparison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68" name="Table 2"/>
          <p:cNvGraphicFramePr/>
          <p:nvPr/>
        </p:nvGraphicFramePr>
        <p:xfrm>
          <a:off x="493200" y="1593720"/>
          <a:ext cx="7709400" cy="2224800"/>
        </p:xfrm>
        <a:graphic>
          <a:graphicData uri="http://schemas.openxmlformats.org/drawingml/2006/table">
            <a:tbl>
              <a:tblPr/>
              <a:tblGrid>
                <a:gridCol w="1462680"/>
                <a:gridCol w="1450440"/>
                <a:gridCol w="1568520"/>
                <a:gridCol w="1532880"/>
                <a:gridCol w="1694880"/>
              </a:tblGrid>
              <a:tr h="914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Numbers of places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Backtracking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2-opt (MAX_COUNT=5)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2-opt (MAX_COUNT=50)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2-opt (MAX_COUNT=100)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3.74928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3.74928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3.74928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3.74928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3.91385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4.12016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4.06874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4.00806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5.6245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8.16689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6.10004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5.63818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5.90536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8.85507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6.10048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5.91662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5.93638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9.05072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7.22263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6.70297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269" name="CustomShape 3"/>
          <p:cNvSpPr/>
          <p:nvPr/>
        </p:nvSpPr>
        <p:spPr>
          <a:xfrm>
            <a:off x="2362320" y="4539600"/>
            <a:ext cx="4885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Distances calculated by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algorithm (/miles)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Picture 3" descr=""/>
          <p:cNvPicPr/>
          <p:nvPr/>
        </p:nvPicPr>
        <p:blipFill>
          <a:blip r:embed="rId1"/>
          <a:stretch/>
        </p:blipFill>
        <p:spPr>
          <a:xfrm>
            <a:off x="994320" y="1281960"/>
            <a:ext cx="6221880" cy="494352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7557120" y="1550880"/>
            <a:ext cx="1146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N=15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362600" y="1340280"/>
            <a:ext cx="5729760" cy="455508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7557120" y="1550880"/>
            <a:ext cx="1146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N=15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40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274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27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403920" y="1346760"/>
            <a:ext cx="5508720" cy="999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Step5: Cycle Detection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7" name="Picture 3" descr=""/>
          <p:cNvPicPr/>
          <p:nvPr/>
        </p:nvPicPr>
        <p:blipFill>
          <a:blip r:embed="rId1"/>
          <a:stretch/>
        </p:blipFill>
        <p:spPr>
          <a:xfrm>
            <a:off x="490320" y="3272040"/>
            <a:ext cx="8163360" cy="247788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1326600" y="1846800"/>
            <a:ext cx="661572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Modification of DFS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Time complexity:  O(N+E), where N is the number of nodes, and E is the sum of the sizes of adjacency lists of all nodes.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0" name="Picture 6" descr=""/>
          <p:cNvPicPr/>
          <p:nvPr/>
        </p:nvPicPr>
        <p:blipFill>
          <a:blip r:embed="rId1"/>
          <a:stretch/>
        </p:blipFill>
        <p:spPr>
          <a:xfrm>
            <a:off x="708480" y="1197000"/>
            <a:ext cx="5010840" cy="3976560"/>
          </a:xfrm>
          <a:prstGeom prst="rect">
            <a:avLst/>
          </a:prstGeom>
          <a:ln>
            <a:noFill/>
          </a:ln>
        </p:spPr>
      </p:pic>
      <p:pic>
        <p:nvPicPr>
          <p:cNvPr id="281" name="Picture 11" descr=""/>
          <p:cNvPicPr/>
          <p:nvPr/>
        </p:nvPicPr>
        <p:blipFill>
          <a:blip r:embed="rId2"/>
          <a:stretch/>
        </p:blipFill>
        <p:spPr>
          <a:xfrm>
            <a:off x="1810080" y="4511520"/>
            <a:ext cx="6476760" cy="193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3" name="Picture 2" descr=""/>
          <p:cNvPicPr/>
          <p:nvPr/>
        </p:nvPicPr>
        <p:blipFill>
          <a:blip r:embed="rId1"/>
          <a:stretch/>
        </p:blipFill>
        <p:spPr>
          <a:xfrm>
            <a:off x="867240" y="1453320"/>
            <a:ext cx="4950720" cy="3951000"/>
          </a:xfrm>
          <a:prstGeom prst="rect">
            <a:avLst/>
          </a:prstGeom>
          <a:ln>
            <a:noFill/>
          </a:ln>
        </p:spPr>
      </p:pic>
      <p:pic>
        <p:nvPicPr>
          <p:cNvPr id="284" name="Picture 4" descr=""/>
          <p:cNvPicPr/>
          <p:nvPr/>
        </p:nvPicPr>
        <p:blipFill>
          <a:blip r:embed="rId2"/>
          <a:stretch/>
        </p:blipFill>
        <p:spPr>
          <a:xfrm>
            <a:off x="2923200" y="4682160"/>
            <a:ext cx="5789880" cy="174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403920" y="1346760"/>
            <a:ext cx="5508720" cy="999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Step6: Topological Sort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766160" y="2707200"/>
            <a:ext cx="537840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Using DFS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Time complexity should be the same as DFS: O(N+E)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778320" y="1303560"/>
            <a:ext cx="8127720" cy="42505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Step1: Autocomplete the Location Name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Step2: Find the Place’s Coordinates in the Map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Step3: Calculate Shortest Path between Two Places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Step4: The Travelling Trojan Problem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Step5: Cycle Detection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Step6: Topological Sort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Step7: Find the K Closest Points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393120" y="663480"/>
            <a:ext cx="8127720" cy="639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ffcc00"/>
                </a:solidFill>
                <a:latin typeface="Arial Black"/>
              </a:rPr>
              <a:t>Content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1"/>
          <a:stretch/>
        </p:blipFill>
        <p:spPr>
          <a:xfrm>
            <a:off x="1735560" y="533520"/>
            <a:ext cx="5475600" cy="4383000"/>
          </a:xfrm>
          <a:prstGeom prst="rect">
            <a:avLst/>
          </a:prstGeom>
          <a:ln>
            <a:noFill/>
          </a:ln>
        </p:spPr>
      </p:pic>
      <p:pic>
        <p:nvPicPr>
          <p:cNvPr id="289" name="Picture 4" descr=""/>
          <p:cNvPicPr/>
          <p:nvPr/>
        </p:nvPicPr>
        <p:blipFill>
          <a:blip r:embed="rId2"/>
          <a:stretch/>
        </p:blipFill>
        <p:spPr>
          <a:xfrm>
            <a:off x="192960" y="4916880"/>
            <a:ext cx="8219880" cy="173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403920" y="1346760"/>
            <a:ext cx="5508720" cy="999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Step7: Find the K Closest Points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977040" y="1865520"/>
            <a:ext cx="5019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Using priority queue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2277000" y="5875560"/>
            <a:ext cx="504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Time complexity: O(N + K*log(N))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3" name="Picture 6" descr=""/>
          <p:cNvPicPr/>
          <p:nvPr/>
        </p:nvPicPr>
        <p:blipFill>
          <a:blip r:embed="rId1"/>
          <a:stretch/>
        </p:blipFill>
        <p:spPr>
          <a:xfrm>
            <a:off x="1066680" y="2234880"/>
            <a:ext cx="6597720" cy="3114000"/>
          </a:xfrm>
          <a:prstGeom prst="rect">
            <a:avLst/>
          </a:prstGeom>
          <a:ln>
            <a:noFill/>
          </a:ln>
        </p:spPr>
      </p:pic>
      <p:sp>
        <p:nvSpPr>
          <p:cNvPr id="294" name="CustomShape 4"/>
          <p:cNvSpPr/>
          <p:nvPr/>
        </p:nvSpPr>
        <p:spPr>
          <a:xfrm>
            <a:off x="1138680" y="2597040"/>
            <a:ext cx="2402280" cy="639000"/>
          </a:xfrm>
          <a:prstGeom prst="rect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3679920" y="2702880"/>
            <a:ext cx="1371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N times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1138680" y="3653640"/>
            <a:ext cx="860400" cy="245880"/>
          </a:xfrm>
          <a:prstGeom prst="rect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7"/>
          <p:cNvSpPr/>
          <p:nvPr/>
        </p:nvSpPr>
        <p:spPr>
          <a:xfrm>
            <a:off x="2169360" y="3620160"/>
            <a:ext cx="1371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K times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>
            <a:off x="1138680" y="4629960"/>
            <a:ext cx="1138320" cy="245880"/>
          </a:xfrm>
          <a:prstGeom prst="rect">
            <a:avLst/>
          </a:prstGeom>
          <a:noFill/>
          <a:ln w="1908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9"/>
          <p:cNvSpPr/>
          <p:nvPr/>
        </p:nvSpPr>
        <p:spPr>
          <a:xfrm>
            <a:off x="2308320" y="4586760"/>
            <a:ext cx="1371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</a:rPr>
              <a:t>log(N) times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4020840" y="5441400"/>
            <a:ext cx="443520" cy="3492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2" name="Picture 2" descr=""/>
          <p:cNvPicPr/>
          <p:nvPr/>
        </p:nvPicPr>
        <p:blipFill>
          <a:blip r:embed="rId1"/>
          <a:stretch/>
        </p:blipFill>
        <p:spPr>
          <a:xfrm>
            <a:off x="473040" y="1506240"/>
            <a:ext cx="4503960" cy="3541320"/>
          </a:xfrm>
          <a:prstGeom prst="rect">
            <a:avLst/>
          </a:prstGeom>
          <a:ln>
            <a:noFill/>
          </a:ln>
        </p:spPr>
      </p:pic>
      <p:pic>
        <p:nvPicPr>
          <p:cNvPr id="303" name="Picture 4" descr=""/>
          <p:cNvPicPr/>
          <p:nvPr/>
        </p:nvPicPr>
        <p:blipFill>
          <a:blip r:embed="rId2"/>
          <a:stretch/>
        </p:blipFill>
        <p:spPr>
          <a:xfrm>
            <a:off x="5069520" y="2075760"/>
            <a:ext cx="3809520" cy="197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5" name="Picture 2" descr=""/>
          <p:cNvPicPr/>
          <p:nvPr/>
        </p:nvPicPr>
        <p:blipFill>
          <a:blip r:embed="rId1"/>
          <a:srcRect l="16183" t="0" r="0" b="0"/>
          <a:stretch/>
        </p:blipFill>
        <p:spPr>
          <a:xfrm>
            <a:off x="232920" y="1417320"/>
            <a:ext cx="4745520" cy="3628440"/>
          </a:xfrm>
          <a:prstGeom prst="rect">
            <a:avLst/>
          </a:prstGeom>
          <a:ln>
            <a:noFill/>
          </a:ln>
        </p:spPr>
      </p:pic>
      <p:pic>
        <p:nvPicPr>
          <p:cNvPr id="306" name="Picture 4" descr=""/>
          <p:cNvPicPr/>
          <p:nvPr/>
        </p:nvPicPr>
        <p:blipFill>
          <a:blip r:embed="rId2"/>
          <a:stretch/>
        </p:blipFill>
        <p:spPr>
          <a:xfrm>
            <a:off x="4191120" y="1827000"/>
            <a:ext cx="4952520" cy="280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236400" y="3105720"/>
            <a:ext cx="4410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403920" y="1346760"/>
            <a:ext cx="5508720" cy="999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Step1: Autocomplete the Location Name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9" name="Picture 4" descr=""/>
          <p:cNvPicPr/>
          <p:nvPr/>
        </p:nvPicPr>
        <p:blipFill>
          <a:blip r:embed="rId1"/>
          <a:stretch/>
        </p:blipFill>
        <p:spPr>
          <a:xfrm>
            <a:off x="1058040" y="2164320"/>
            <a:ext cx="6886080" cy="202860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986400" y="4010760"/>
            <a:ext cx="7412760" cy="10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strcasecmp(str1, str2) : Compares str1 and str2 without sensitivity to case. 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time complexity : O(N*m), where m is the length of the name.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22" name="Group 2"/>
          <p:cNvGrpSpPr/>
          <p:nvPr/>
        </p:nvGrpSpPr>
        <p:grpSpPr>
          <a:xfrm>
            <a:off x="969480" y="1696320"/>
            <a:ext cx="4876560" cy="3668760"/>
            <a:chOff x="969480" y="1696320"/>
            <a:chExt cx="4876560" cy="3668760"/>
          </a:xfrm>
        </p:grpSpPr>
        <p:pic>
          <p:nvPicPr>
            <p:cNvPr id="223" name="Picture 4" descr=""/>
            <p:cNvPicPr/>
            <p:nvPr/>
          </p:nvPicPr>
          <p:blipFill>
            <a:blip r:embed="rId1"/>
            <a:srcRect l="0" t="0" r="192" b="0"/>
            <a:stretch/>
          </p:blipFill>
          <p:spPr>
            <a:xfrm>
              <a:off x="969480" y="1696320"/>
              <a:ext cx="4876560" cy="990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Picture 6" descr=""/>
            <p:cNvPicPr/>
            <p:nvPr/>
          </p:nvPicPr>
          <p:blipFill>
            <a:blip r:embed="rId2"/>
            <a:stretch/>
          </p:blipFill>
          <p:spPr>
            <a:xfrm>
              <a:off x="969480" y="3044880"/>
              <a:ext cx="4876560" cy="961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5" name="Picture 8" descr=""/>
            <p:cNvPicPr/>
            <p:nvPr/>
          </p:nvPicPr>
          <p:blipFill>
            <a:blip r:embed="rId3"/>
            <a:srcRect l="0" t="0" r="1160" b="0"/>
            <a:stretch/>
          </p:blipFill>
          <p:spPr>
            <a:xfrm>
              <a:off x="969480" y="4365360"/>
              <a:ext cx="4876560" cy="999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6" name="CustomShape 3"/>
            <p:cNvSpPr/>
            <p:nvPr/>
          </p:nvSpPr>
          <p:spPr>
            <a:xfrm>
              <a:off x="3408120" y="1696320"/>
              <a:ext cx="241200" cy="203040"/>
            </a:xfrm>
            <a:prstGeom prst="rect">
              <a:avLst/>
            </a:prstGeom>
            <a:noFill/>
            <a:ln w="2556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27" name="CustomShape 4"/>
            <p:cNvSpPr/>
            <p:nvPr/>
          </p:nvSpPr>
          <p:spPr>
            <a:xfrm>
              <a:off x="3408120" y="3044880"/>
              <a:ext cx="241200" cy="203040"/>
            </a:xfrm>
            <a:prstGeom prst="rect">
              <a:avLst/>
            </a:prstGeom>
            <a:noFill/>
            <a:ln w="2556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</p:grpSp>
      <p:sp>
        <p:nvSpPr>
          <p:cNvPr id="228" name="CustomShape 5"/>
          <p:cNvSpPr/>
          <p:nvPr/>
        </p:nvSpPr>
        <p:spPr>
          <a:xfrm>
            <a:off x="6251040" y="2746800"/>
            <a:ext cx="19231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Case Insensitive!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403920" y="1346760"/>
            <a:ext cx="5508720" cy="999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Step2: Find the Place’s Coordinates in the Map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1"/>
          <a:stretch/>
        </p:blipFill>
        <p:spPr>
          <a:xfrm>
            <a:off x="1247040" y="2225520"/>
            <a:ext cx="5752800" cy="190476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2847960" y="4598280"/>
            <a:ext cx="3133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Time Complexity: O(N)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3078000" y="2616480"/>
            <a:ext cx="1122120" cy="19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4"/>
          <p:cNvSpPr/>
          <p:nvPr/>
        </p:nvSpPr>
        <p:spPr>
          <a:xfrm>
            <a:off x="3829680" y="2814480"/>
            <a:ext cx="360" cy="178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73040" y="48636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35" name="Group 2"/>
          <p:cNvGrpSpPr/>
          <p:nvPr/>
        </p:nvGrpSpPr>
        <p:grpSpPr>
          <a:xfrm>
            <a:off x="256320" y="1012320"/>
            <a:ext cx="8631000" cy="5222520"/>
            <a:chOff x="256320" y="1012320"/>
            <a:chExt cx="8631000" cy="5222520"/>
          </a:xfrm>
        </p:grpSpPr>
        <p:sp>
          <p:nvSpPr>
            <p:cNvPr id="236" name="CustomShape 3"/>
            <p:cNvSpPr/>
            <p:nvPr/>
          </p:nvSpPr>
          <p:spPr>
            <a:xfrm>
              <a:off x="1206000" y="1012320"/>
              <a:ext cx="1577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Target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7" name="CustomShape 4"/>
            <p:cNvSpPr/>
            <p:nvPr/>
          </p:nvSpPr>
          <p:spPr>
            <a:xfrm>
              <a:off x="6118560" y="1012320"/>
              <a:ext cx="1577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Ralphs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238" name="Picture 7" descr=""/>
            <p:cNvPicPr/>
            <p:nvPr/>
          </p:nvPicPr>
          <p:blipFill>
            <a:blip r:embed="rId1"/>
            <a:srcRect l="0" t="0" r="14961" b="0"/>
            <a:stretch/>
          </p:blipFill>
          <p:spPr>
            <a:xfrm>
              <a:off x="4797000" y="1538280"/>
              <a:ext cx="4090320" cy="131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9" name="Picture 17" descr=""/>
            <p:cNvPicPr/>
            <p:nvPr/>
          </p:nvPicPr>
          <p:blipFill>
            <a:blip r:embed="rId2"/>
            <a:srcRect l="0" t="0" r="16557" b="1431"/>
            <a:stretch/>
          </p:blipFill>
          <p:spPr>
            <a:xfrm>
              <a:off x="256320" y="1538280"/>
              <a:ext cx="4092840" cy="13140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40" name="Group 5"/>
            <p:cNvGrpSpPr/>
            <p:nvPr/>
          </p:nvGrpSpPr>
          <p:grpSpPr>
            <a:xfrm>
              <a:off x="256320" y="2981160"/>
              <a:ext cx="8631000" cy="3253680"/>
              <a:chOff x="256320" y="2981160"/>
              <a:chExt cx="8631000" cy="3253680"/>
            </a:xfrm>
          </p:grpSpPr>
          <p:pic>
            <p:nvPicPr>
              <p:cNvPr id="241" name="Picture 18" descr=""/>
              <p:cNvPicPr/>
              <p:nvPr/>
            </p:nvPicPr>
            <p:blipFill>
              <a:blip r:embed="rId3"/>
              <a:stretch/>
            </p:blipFill>
            <p:spPr>
              <a:xfrm>
                <a:off x="256320" y="2981160"/>
                <a:ext cx="4092840" cy="3253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42" name="Picture 19" descr=""/>
              <p:cNvPicPr/>
              <p:nvPr/>
            </p:nvPicPr>
            <p:blipFill>
              <a:blip r:embed="rId4"/>
              <a:stretch/>
            </p:blipFill>
            <p:spPr>
              <a:xfrm>
                <a:off x="4797000" y="2981160"/>
                <a:ext cx="4090320" cy="32536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243" name="CustomShape 6"/>
          <p:cNvSpPr/>
          <p:nvPr/>
        </p:nvSpPr>
        <p:spPr>
          <a:xfrm>
            <a:off x="2124720" y="1985040"/>
            <a:ext cx="492840" cy="203040"/>
          </a:xfrm>
          <a:prstGeom prst="rect">
            <a:avLst/>
          </a:prstGeom>
          <a:noFill/>
          <a:ln w="2556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4" name="CustomShape 7"/>
          <p:cNvSpPr/>
          <p:nvPr/>
        </p:nvSpPr>
        <p:spPr>
          <a:xfrm>
            <a:off x="2124720" y="2606760"/>
            <a:ext cx="1263600" cy="203040"/>
          </a:xfrm>
          <a:prstGeom prst="rect">
            <a:avLst/>
          </a:prstGeom>
          <a:noFill/>
          <a:ln w="2556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5" name="CustomShape 8"/>
          <p:cNvSpPr/>
          <p:nvPr/>
        </p:nvSpPr>
        <p:spPr>
          <a:xfrm>
            <a:off x="6595920" y="2001960"/>
            <a:ext cx="566640" cy="203040"/>
          </a:xfrm>
          <a:prstGeom prst="rect">
            <a:avLst/>
          </a:prstGeom>
          <a:noFill/>
          <a:ln w="2556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6" name="CustomShape 9"/>
          <p:cNvSpPr/>
          <p:nvPr/>
        </p:nvSpPr>
        <p:spPr>
          <a:xfrm>
            <a:off x="6595920" y="2601360"/>
            <a:ext cx="1337400" cy="208080"/>
          </a:xfrm>
          <a:prstGeom prst="rect">
            <a:avLst/>
          </a:prstGeom>
          <a:noFill/>
          <a:ln w="2556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73040" y="827640"/>
            <a:ext cx="1024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Output: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8" name="Picture 2" descr=""/>
          <p:cNvPicPr/>
          <p:nvPr/>
        </p:nvPicPr>
        <p:blipFill>
          <a:blip r:embed="rId1"/>
          <a:stretch/>
        </p:blipFill>
        <p:spPr>
          <a:xfrm>
            <a:off x="1233000" y="2249640"/>
            <a:ext cx="6314760" cy="188316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473040" y="1632600"/>
            <a:ext cx="42004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When the location id does not exists: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03920" y="1346760"/>
            <a:ext cx="7251480" cy="999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Step3: Calculate Shortest Path between Two Places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251" name="Table 2"/>
          <p:cNvGraphicFramePr/>
          <p:nvPr/>
        </p:nvGraphicFramePr>
        <p:xfrm>
          <a:off x="1055880" y="2210760"/>
          <a:ext cx="6599520" cy="3035520"/>
        </p:xfrm>
        <a:graphic>
          <a:graphicData uri="http://schemas.openxmlformats.org/drawingml/2006/table">
            <a:tbl>
              <a:tblPr/>
              <a:tblGrid>
                <a:gridCol w="3299760"/>
                <a:gridCol w="3299760"/>
              </a:tblGrid>
              <a:tr h="6109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Dijkstra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Bellman_Ford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6040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Greedy Approach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Dynamic Programming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11530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Doesn’t work when negative weight edges exist.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Works when Negative weight edges exist, and also detect negative weight cycle.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67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O(E*log(V))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O(VE)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Table 1"/>
          <p:cNvGraphicFramePr/>
          <p:nvPr/>
        </p:nvGraphicFramePr>
        <p:xfrm>
          <a:off x="838440" y="2139480"/>
          <a:ext cx="7252200" cy="2224800"/>
        </p:xfrm>
        <a:graphic>
          <a:graphicData uri="http://schemas.openxmlformats.org/drawingml/2006/table">
            <a:tbl>
              <a:tblPr/>
              <a:tblGrid>
                <a:gridCol w="1819800"/>
                <a:gridCol w="1362600"/>
                <a:gridCol w="1586520"/>
                <a:gridCol w="1032480"/>
                <a:gridCol w="1450800"/>
              </a:tblGrid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Source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Destination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Distance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Dijkstra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BellmanFord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CVS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Ralphs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1.14497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15703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8403576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Ralphs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Target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0.839235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14421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7970619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887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Sonny Astani School of Civil Engineering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Massman Theatre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0.0730368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15569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8443439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USC Parking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Target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0.291199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14978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8477145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Metro 40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CVS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1.12397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15932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8540239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253" name="CustomShape 2"/>
          <p:cNvSpPr/>
          <p:nvPr/>
        </p:nvSpPr>
        <p:spPr>
          <a:xfrm>
            <a:off x="2787120" y="1410840"/>
            <a:ext cx="3354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Runtime Comparison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5047200" y="5262480"/>
            <a:ext cx="3334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Dijkstra is less time consuming.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1339</TotalTime>
  <Application>LibreOffice/6.4.7.2$Linux_X86_64 LibreOffice_project/40$Build-2</Application>
  <Words>1034</Words>
  <Paragraphs>209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2018-10-30T17:25:48Z</dcterms:created>
  <dc:creator>Diana Molleda</dc:creator>
  <dc:description/>
  <dc:language>en-US</dc:language>
  <cp:lastModifiedBy>陈 刘浏</cp:lastModifiedBy>
  <dcterms:modified xsi:type="dcterms:W3CDTF">2021-12-03T20:45:53Z</dcterms:modified>
  <cp:revision>77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15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